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4"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290" r:id="rId22"/>
    <p:sldId id="303" r:id="rId23"/>
    <p:sldId id="287" r:id="rId24"/>
    <p:sldId id="286" r:id="rId25"/>
    <p:sldId id="274" r:id="rId26"/>
    <p:sldId id="275"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2" d="100"/>
          <a:sy n="42" d="100"/>
        </p:scale>
        <p:origin x="104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4/20/2019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a:t>
            </a:r>
            <a:r>
              <a:rPr lang="en-US" sz="1200" b="0" i="0" kern="1200" baseline="0" dirty="0">
                <a:solidFill>
                  <a:schemeClr val="tx1"/>
                </a:solidFill>
                <a:effectLst/>
                <a:latin typeface="+mn-lt"/>
                <a:ea typeface="+mn-ea"/>
                <a:cs typeface="+mn-cs"/>
              </a:rPr>
              <a:t> boys</a:t>
            </a:r>
            <a:r>
              <a:rPr lang="en-US" sz="1200" b="0" i="0" kern="1200" dirty="0">
                <a:solidFill>
                  <a:schemeClr val="tx1"/>
                </a:solidFill>
                <a:effectLst/>
                <a:latin typeface="+mn-lt"/>
                <a:ea typeface="+mn-ea"/>
                <a:cs typeface="+mn-cs"/>
              </a:rPr>
              <a:t>’ classroom played each game one day; one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Green-Ball? And can you show me the boys that played Yellow-Ball? So which game did the boys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 that played</a:t>
            </a:r>
            <a:r>
              <a:rPr lang="en-US" sz="1200" b="0" i="0" kern="1200" baseline="0" dirty="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lumMod val="50000"/>
                  </a:schemeClr>
                </a:solidFill>
              </a:rPr>
              <a:t>Here’s Suzy. She is a girl. She plays Green-Ball.</a:t>
            </a:r>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I’m going to turn the voice recorder on so that I can remember how we </a:t>
            </a:r>
            <a:r>
              <a:rPr lang="en-US" sz="1200" i="0" kern="1200" baseline="0">
                <a:solidFill>
                  <a:schemeClr val="tx1"/>
                </a:solidFill>
                <a:effectLst/>
                <a:latin typeface="+mn-lt"/>
                <a:ea typeface="+mn-ea"/>
                <a:cs typeface="+mn-cs"/>
              </a:rPr>
              <a:t>played the game </a:t>
            </a:r>
            <a:r>
              <a:rPr lang="en-US" sz="1200" i="0" kern="1200" baseline="0" dirty="0">
                <a:solidFill>
                  <a:schemeClr val="tx1"/>
                </a:solidFill>
                <a:effectLst/>
                <a:latin typeface="+mn-lt"/>
                <a:ea typeface="+mn-ea"/>
                <a:cs typeface="+mn-cs"/>
              </a:rPr>
              <a:t>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adjusted: Is it because Suzy likes playing Green-Ball, or is it because of the size of the buckets in her classroom?</a:t>
            </a:r>
          </a:p>
          <a:p>
            <a:endParaRPr lang="en-US" sz="1200" dirty="0">
              <a:solidFill>
                <a:schemeClr val="bg1">
                  <a:lumMod val="75000"/>
                </a:schemeClr>
              </a:solidFill>
            </a:endParaRPr>
          </a:p>
          <a:p>
            <a:r>
              <a:rPr lang="en-US" sz="1200" dirty="0">
                <a:solidFill>
                  <a:schemeClr val="bg1">
                    <a:lumMod val="75000"/>
                  </a:schemeClr>
                </a:solidFill>
              </a:rPr>
              <a:t>*Group: So, the girls in the girls’ classroom play Green-Ball a lot at their school, and the boys in the boys’ classroom </a:t>
            </a:r>
            <a:r>
              <a:rPr lang="en-US" sz="1200">
                <a:solidFill>
                  <a:schemeClr val="bg1">
                    <a:lumMod val="75000"/>
                  </a:schemeClr>
                </a:solidFill>
              </a:rPr>
              <a:t>play Yellow-Ball </a:t>
            </a:r>
            <a:r>
              <a:rPr lang="en-US" sz="1200" dirty="0">
                <a:solidFill>
                  <a:schemeClr val="bg1">
                    <a:lumMod val="75000"/>
                  </a:schemeClr>
                </a:solidFill>
              </a:rPr>
              <a:t>a lot at their school.</a:t>
            </a:r>
            <a:br>
              <a:rPr lang="en-US" sz="1200" dirty="0">
                <a:solidFill>
                  <a:schemeClr val="bg1">
                    <a:lumMod val="75000"/>
                  </a:schemeClr>
                </a:solidFill>
              </a:rPr>
            </a:br>
            <a:r>
              <a:rPr lang="en-US" sz="1200" dirty="0">
                <a:solidFill>
                  <a:schemeClr val="bg1">
                    <a:lumMod val="75000"/>
                  </a:schemeClr>
                </a:solidFill>
              </a:rPr>
              <a:t>Is it because girls and boys like playing with different balls, or is it because of the buckets in their classrooms?</a:t>
            </a: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Group: Would it be okay or not okay for girls to play Yellow-Ball?</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effectLst/>
                <a:latin typeface="+mn-lt"/>
                <a:ea typeface="+mn-ea"/>
                <a:cs typeface="+mn-cs"/>
              </a:rPr>
              <a:t>Indiv</a:t>
            </a:r>
            <a:r>
              <a:rPr lang="en-US" sz="1200" b="0" i="0" u="none" strike="noStrike" kern="1200" baseline="0" dirty="0">
                <a:solidFill>
                  <a:schemeClr val="tx1"/>
                </a:solidFill>
                <a:effectLst/>
                <a:latin typeface="+mn-lt"/>
                <a:ea typeface="+mn-ea"/>
                <a:cs typeface="+mn-cs"/>
              </a:rPr>
              <a:t>: 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a:solidFill>
                  <a:schemeClr val="tx1"/>
                </a:solidFill>
                <a:effectLst/>
                <a:latin typeface="+mn-lt"/>
                <a:ea typeface="+mn-ea"/>
                <a:cs typeface="+mn-cs"/>
              </a:rPr>
              <a:t> yellow</a:t>
            </a:r>
            <a:r>
              <a:rPr lang="en-US" sz="1200" b="0" i="0" kern="1200" dirty="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4/20/2019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9"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a:latin typeface="Helvetica" panose="020B0604020202020204" pitchFamily="34" charset="0"/>
              <a:cs typeface="Helvetica" panose="020B0604020202020204" pitchFamily="34" charset="0"/>
            </a:endParaRPr>
          </a:p>
          <a:p>
            <a:pPr algn="ctr"/>
            <a:r>
              <a:rPr lang="en-US" sz="6600">
                <a:latin typeface="Helvetica" panose="020B0604020202020204" pitchFamily="34" charset="0"/>
                <a:cs typeface="Helvetica" panose="020B0604020202020204" pitchFamily="34" charset="0"/>
              </a:rPr>
              <a:t>6 </a:t>
            </a:r>
            <a:r>
              <a:rPr lang="en-US" sz="6600" dirty="0">
                <a:latin typeface="Helvetica" panose="020B0604020202020204" pitchFamily="34" charset="0"/>
                <a:cs typeface="Helvetica" panose="020B0604020202020204" pitchFamily="34" charset="0"/>
              </a:rPr>
              <a:t>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a:solidFill>
                  <a:schemeClr val="bg1">
                    <a:lumMod val="65000"/>
                  </a:schemeClr>
                </a:solidFill>
              </a:rPr>
              <a:t>So 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a:solidFill>
                  <a:schemeClr val="bg1">
                    <a:lumMod val="65000"/>
                  </a:schemeClr>
                </a:solidFill>
              </a:rPr>
              <a:t>So,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3513591" cy="307777"/>
          </a:xfrm>
          <a:prstGeom prst="rect">
            <a:avLst/>
          </a:prstGeom>
          <a:noFill/>
        </p:spPr>
        <p:txBody>
          <a:bodyPr wrap="none" rtlCol="0">
            <a:spAutoFit/>
          </a:bodyPr>
          <a:lstStyle/>
          <a:p>
            <a:r>
              <a:rPr lang="en-US" sz="1400" dirty="0">
                <a:solidFill>
                  <a:schemeClr val="bg1">
                    <a:lumMod val="65000"/>
                  </a:schemeClr>
                </a:solidFill>
              </a:rPr>
              <a:t>Here’s Suzy. She is a girl. She plays Green-Ball.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40013" cy="523220"/>
          </a:xfrm>
          <a:prstGeom prst="rect">
            <a:avLst/>
          </a:prstGeom>
          <a:noFill/>
        </p:spPr>
        <p:txBody>
          <a:bodyPr wrap="none" rtlCol="0">
            <a:spAutoFit/>
          </a:bodyPr>
          <a:lstStyle/>
          <a:p>
            <a:pPr lvl="0">
              <a:defRPr/>
            </a:pPr>
            <a:r>
              <a:rPr lang="en-US" sz="1400" dirty="0">
                <a:solidFill>
                  <a:schemeClr val="bg1">
                    <a:lumMod val="65000"/>
                  </a:schemeClr>
                </a:solidFill>
              </a:rPr>
              <a:t>So, Suzy plays Green-Ball a lot.</a:t>
            </a:r>
            <a:br>
              <a:rPr lang="en-US" sz="1400" dirty="0">
                <a:solidFill>
                  <a:schemeClr val="bg1">
                    <a:lumMod val="65000"/>
                  </a:schemeClr>
                </a:solidFill>
              </a:rPr>
            </a:br>
            <a:r>
              <a:rPr lang="en-US" sz="1400" dirty="0">
                <a:solidFill>
                  <a:schemeClr val="bg1">
                    <a:lumMod val="65000"/>
                  </a:schemeClr>
                </a:solidFill>
              </a:rPr>
              <a:t>Is it because Suzy likes playing Green-Ball,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358795" y="353102"/>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458256" y="791249"/>
            <a:ext cx="2901371" cy="3873990"/>
          </a:xfrm>
          <a:prstGeom prst="rect">
            <a:avLst/>
          </a:prstGeom>
        </p:spPr>
      </p:pic>
      <p:grpSp>
        <p:nvGrpSpPr>
          <p:cNvPr id="12" name="Group 11">
            <a:extLst>
              <a:ext uri="{FF2B5EF4-FFF2-40B4-BE49-F238E27FC236}">
                <a16:creationId xmlns:a16="http://schemas.microsoft.com/office/drawing/2014/main" id="{C740136E-19C8-4689-B4B9-CABBA88F2688}"/>
              </a:ext>
            </a:extLst>
          </p:cNvPr>
          <p:cNvGrpSpPr/>
          <p:nvPr/>
        </p:nvGrpSpPr>
        <p:grpSpPr>
          <a:xfrm>
            <a:off x="6096000" y="1486176"/>
            <a:ext cx="4746456" cy="3179063"/>
            <a:chOff x="2332044" y="1020350"/>
            <a:chExt cx="7376160" cy="4940376"/>
          </a:xfrm>
        </p:grpSpPr>
        <p:pic>
          <p:nvPicPr>
            <p:cNvPr id="13" name="Picture 12">
              <a:extLst>
                <a:ext uri="{FF2B5EF4-FFF2-40B4-BE49-F238E27FC236}">
                  <a16:creationId xmlns:a16="http://schemas.microsoft.com/office/drawing/2014/main" id="{AC2870B0-A010-474C-BD8F-834060E37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a:extLst>
                <a:ext uri="{FF2B5EF4-FFF2-40B4-BE49-F238E27FC236}">
                  <a16:creationId xmlns:a16="http://schemas.microsoft.com/office/drawing/2014/main" id="{E0BCC6DE-24AD-4F1D-83BB-9E35EA44B0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83481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54525"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Yellow-Ball?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47" t="42243" r="52156" b="28171"/>
          <a:stretch/>
        </p:blipFill>
        <p:spPr>
          <a:xfrm flipH="1">
            <a:off x="8604438" y="2484630"/>
            <a:ext cx="2082799" cy="2323314"/>
          </a:xfrm>
          <a:prstGeom prst="rect">
            <a:avLst/>
          </a:prstGeom>
        </p:spPr>
      </p:pic>
      <p:pic>
        <p:nvPicPr>
          <p:cNvPr id="7" name="Picture 6">
            <a:extLst>
              <a:ext uri="{FF2B5EF4-FFF2-40B4-BE49-F238E27FC236}">
                <a16:creationId xmlns:a16="http://schemas.microsoft.com/office/drawing/2014/main" id="{10DD7494-06D9-4EEC-B716-93D596106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TotalTime>
  <Words>1539</Words>
  <Application>Microsoft Office PowerPoint</Application>
  <PresentationFormat>Widescreen</PresentationFormat>
  <Paragraphs>92</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139</cp:revision>
  <dcterms:created xsi:type="dcterms:W3CDTF">2019-01-29T04:19:50Z</dcterms:created>
  <dcterms:modified xsi:type="dcterms:W3CDTF">2019-04-20T18:05:45Z</dcterms:modified>
</cp:coreProperties>
</file>